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1736" r:id="rId2"/>
    <p:sldId id="1724" r:id="rId3"/>
    <p:sldId id="1855" r:id="rId4"/>
    <p:sldId id="1856" r:id="rId5"/>
    <p:sldId id="1962" r:id="rId6"/>
    <p:sldId id="1963" r:id="rId7"/>
    <p:sldId id="1964" r:id="rId8"/>
    <p:sldId id="1965" r:id="rId9"/>
    <p:sldId id="1966" r:id="rId10"/>
    <p:sldId id="1967" r:id="rId11"/>
    <p:sldId id="1968" r:id="rId12"/>
    <p:sldId id="1969" r:id="rId13"/>
    <p:sldId id="1779" r:id="rId14"/>
    <p:sldId id="310" r:id="rId15"/>
    <p:sldId id="1970" r:id="rId16"/>
    <p:sldId id="1854" r:id="rId17"/>
    <p:sldId id="1950" r:id="rId18"/>
    <p:sldId id="1951" r:id="rId19"/>
    <p:sldId id="1961" r:id="rId20"/>
    <p:sldId id="1971" r:id="rId21"/>
    <p:sldId id="1972" r:id="rId22"/>
    <p:sldId id="1778" r:id="rId23"/>
    <p:sldId id="1887" r:id="rId24"/>
    <p:sldId id="1921" r:id="rId25"/>
    <p:sldId id="1922" r:id="rId26"/>
    <p:sldId id="1973" r:id="rId27"/>
    <p:sldId id="1974" r:id="rId28"/>
    <p:sldId id="1714"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5" autoAdjust="0"/>
    <p:restoredTop sz="95181" autoAdjust="0"/>
  </p:normalViewPr>
  <p:slideViewPr>
    <p:cSldViewPr>
      <p:cViewPr varScale="1">
        <p:scale>
          <a:sx n="95" d="100"/>
          <a:sy n="95" d="100"/>
        </p:scale>
        <p:origin x="852"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30-Apr-20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30-Apr-20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C6C00A-D08B-4044-94E2-B5F7A1014A50}"/>
              </a:ext>
            </a:extLst>
          </p:cNvPr>
          <p:cNvSpPr>
            <a:spLocks noGrp="1"/>
          </p:cNvSpPr>
          <p:nvPr>
            <p:ph type="ctrTitle"/>
          </p:nvPr>
        </p:nvSpPr>
        <p:spPr>
          <a:xfrm>
            <a:off x="179512" y="2139702"/>
            <a:ext cx="5044404" cy="1368152"/>
          </a:xfrm>
        </p:spPr>
        <p:txBody>
          <a:bodyPr/>
          <a:lstStyle/>
          <a:p>
            <a:r>
              <a:rPr lang="en-US" sz="2800" dirty="0"/>
              <a:t>How to use the Reshelving Period to indicate an awaiting reshelving period to the end user </a:t>
            </a:r>
          </a:p>
        </p:txBody>
      </p:sp>
      <p:sp>
        <p:nvSpPr>
          <p:cNvPr id="7" name="Text Placeholder 6">
            <a:extLst>
              <a:ext uri="{FF2B5EF4-FFF2-40B4-BE49-F238E27FC236}">
                <a16:creationId xmlns:a16="http://schemas.microsoft.com/office/drawing/2014/main" id="{FA568CF4-3CA7-484B-B6C1-F49D53072FB3}"/>
              </a:ext>
            </a:extLst>
          </p:cNvPr>
          <p:cNvSpPr>
            <a:spLocks noGrp="1"/>
          </p:cNvSpPr>
          <p:nvPr>
            <p:ph type="body" sz="quarter" idx="12"/>
          </p:nvPr>
        </p:nvSpPr>
        <p:spPr>
          <a:xfrm>
            <a:off x="276656" y="4011910"/>
            <a:ext cx="4972396" cy="864096"/>
          </a:xfrm>
        </p:spPr>
        <p:txBody>
          <a:bodyPr>
            <a:normAutofit/>
          </a:bodyPr>
          <a:lstStyle/>
          <a:p>
            <a:r>
              <a:rPr lang="en-US" dirty="0"/>
              <a:t>Yoel Kortick</a:t>
            </a:r>
          </a:p>
          <a:p>
            <a:r>
              <a:rPr lang="en-US" dirty="0"/>
              <a:t>Senior Librarian</a:t>
            </a:r>
          </a:p>
        </p:txBody>
      </p:sp>
    </p:spTree>
    <p:extLst>
      <p:ext uri="{BB962C8B-B14F-4D97-AF65-F5344CB8AC3E}">
        <p14:creationId xmlns:p14="http://schemas.microsoft.com/office/powerpoint/2010/main" val="48093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BB6FF6-AB67-4D6C-AE4A-10F301E54A61}"/>
              </a:ext>
            </a:extLst>
          </p:cNvPr>
          <p:cNvPicPr>
            <a:picLocks noChangeAspect="1"/>
          </p:cNvPicPr>
          <p:nvPr/>
        </p:nvPicPr>
        <p:blipFill>
          <a:blip r:embed="rId2"/>
          <a:stretch>
            <a:fillRect/>
          </a:stretch>
        </p:blipFill>
        <p:spPr>
          <a:xfrm>
            <a:off x="2095500" y="1966912"/>
            <a:ext cx="4953000" cy="12096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Example before the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771550"/>
            <a:ext cx="9001000" cy="3979385"/>
          </a:xfrm>
        </p:spPr>
        <p:txBody>
          <a:bodyPr>
            <a:normAutofit/>
          </a:bodyPr>
          <a:lstStyle/>
          <a:p>
            <a:r>
              <a:rPr lang="en-US" dirty="0"/>
              <a:t>The item is returned</a:t>
            </a:r>
          </a:p>
          <a:p>
            <a:pPr marL="457200" indent="-457200">
              <a:buFont typeface="+mj-lt"/>
              <a:buAutoNum type="arabicPeriod"/>
            </a:pPr>
            <a:endParaRPr lang="en-US" dirty="0"/>
          </a:p>
        </p:txBody>
      </p:sp>
    </p:spTree>
    <p:extLst>
      <p:ext uri="{BB962C8B-B14F-4D97-AF65-F5344CB8AC3E}">
        <p14:creationId xmlns:p14="http://schemas.microsoft.com/office/powerpoint/2010/main" val="305067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B7C9E0-8516-4585-AA1B-6C3CA24319E1}"/>
              </a:ext>
            </a:extLst>
          </p:cNvPr>
          <p:cNvPicPr>
            <a:picLocks noChangeAspect="1"/>
          </p:cNvPicPr>
          <p:nvPr/>
        </p:nvPicPr>
        <p:blipFill>
          <a:blip r:embed="rId2"/>
          <a:stretch>
            <a:fillRect/>
          </a:stretch>
        </p:blipFill>
        <p:spPr>
          <a:xfrm>
            <a:off x="0" y="1479435"/>
            <a:ext cx="9144000" cy="260448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Example before the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771550"/>
            <a:ext cx="9001000" cy="3979385"/>
          </a:xfrm>
        </p:spPr>
        <p:txBody>
          <a:bodyPr>
            <a:normAutofit/>
          </a:bodyPr>
          <a:lstStyle/>
          <a:p>
            <a:r>
              <a:rPr lang="en-US" dirty="0"/>
              <a:t>Now in Alma the item is </a:t>
            </a:r>
            <a:r>
              <a:rPr lang="en-US" b="1" dirty="0"/>
              <a:t>immediately</a:t>
            </a:r>
            <a:r>
              <a:rPr lang="en-US" dirty="0"/>
              <a:t> “In Place”</a:t>
            </a:r>
          </a:p>
          <a:p>
            <a:pPr marL="457200" indent="-457200">
              <a:buFont typeface="+mj-lt"/>
              <a:buAutoNum type="arabicPeriod"/>
            </a:pPr>
            <a:endParaRPr lang="en-US" dirty="0"/>
          </a:p>
        </p:txBody>
      </p:sp>
      <p:sp>
        <p:nvSpPr>
          <p:cNvPr id="7" name="Rectangle 6">
            <a:extLst>
              <a:ext uri="{FF2B5EF4-FFF2-40B4-BE49-F238E27FC236}">
                <a16:creationId xmlns:a16="http://schemas.microsoft.com/office/drawing/2014/main" id="{13C23C43-3B0E-4A2D-BB6B-B62470A86621}"/>
              </a:ext>
            </a:extLst>
          </p:cNvPr>
          <p:cNvSpPr/>
          <p:nvPr/>
        </p:nvSpPr>
        <p:spPr>
          <a:xfrm>
            <a:off x="4320853" y="2327252"/>
            <a:ext cx="1493919"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402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Example before the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771550"/>
            <a:ext cx="9001000" cy="3979385"/>
          </a:xfrm>
        </p:spPr>
        <p:txBody>
          <a:bodyPr>
            <a:normAutofit/>
          </a:bodyPr>
          <a:lstStyle/>
          <a:p>
            <a:r>
              <a:rPr lang="en-US" dirty="0"/>
              <a:t>Now in Primo the item is </a:t>
            </a:r>
            <a:r>
              <a:rPr lang="en-US" b="1" dirty="0"/>
              <a:t>immediately</a:t>
            </a:r>
            <a:r>
              <a:rPr lang="en-US" dirty="0"/>
              <a:t> “In Place”</a:t>
            </a:r>
          </a:p>
          <a:p>
            <a:pPr marL="457200" indent="-457200">
              <a:buFont typeface="+mj-lt"/>
              <a:buAutoNum type="arabicPeriod"/>
            </a:pPr>
            <a:endParaRPr lang="en-US" dirty="0"/>
          </a:p>
        </p:txBody>
      </p:sp>
      <p:pic>
        <p:nvPicPr>
          <p:cNvPr id="8" name="Picture 7">
            <a:extLst>
              <a:ext uri="{FF2B5EF4-FFF2-40B4-BE49-F238E27FC236}">
                <a16:creationId xmlns:a16="http://schemas.microsoft.com/office/drawing/2014/main" id="{58559798-BEF9-409B-A652-4B58CC6CA8B8}"/>
              </a:ext>
            </a:extLst>
          </p:cNvPr>
          <p:cNvPicPr>
            <a:picLocks noChangeAspect="1"/>
          </p:cNvPicPr>
          <p:nvPr/>
        </p:nvPicPr>
        <p:blipFill>
          <a:blip r:embed="rId2"/>
          <a:stretch>
            <a:fillRect/>
          </a:stretch>
        </p:blipFill>
        <p:spPr>
          <a:xfrm>
            <a:off x="1604962" y="2427734"/>
            <a:ext cx="5934075" cy="1457325"/>
          </a:xfrm>
          <a:prstGeom prst="rect">
            <a:avLst/>
          </a:prstGeom>
          <a:ln>
            <a:solidFill>
              <a:schemeClr val="accent1"/>
            </a:solidFill>
          </a:ln>
        </p:spPr>
      </p:pic>
      <p:sp>
        <p:nvSpPr>
          <p:cNvPr id="9" name="Rectangle 8">
            <a:extLst>
              <a:ext uri="{FF2B5EF4-FFF2-40B4-BE49-F238E27FC236}">
                <a16:creationId xmlns:a16="http://schemas.microsoft.com/office/drawing/2014/main" id="{80ED14F2-8C66-4009-A8CE-62A4D726E677}"/>
              </a:ext>
            </a:extLst>
          </p:cNvPr>
          <p:cNvSpPr/>
          <p:nvPr/>
        </p:nvSpPr>
        <p:spPr>
          <a:xfrm>
            <a:off x="1951122" y="3236987"/>
            <a:ext cx="23510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431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35496" y="3319778"/>
            <a:ext cx="9108503" cy="1240583"/>
          </a:xfrm>
        </p:spPr>
        <p:txBody>
          <a:bodyPr/>
          <a:lstStyle/>
          <a:p>
            <a:pPr algn="ctr"/>
            <a:r>
              <a:rPr lang="en-US" sz="2600" dirty="0"/>
              <a:t>Configuring the Reshelving Period</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Tree>
    <p:extLst>
      <p:ext uri="{BB962C8B-B14F-4D97-AF65-F5344CB8AC3E}">
        <p14:creationId xmlns:p14="http://schemas.microsoft.com/office/powerpoint/2010/main" val="1180248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the Reshelving Period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sz="2000" dirty="0"/>
              <a:t>Now we want to indicate to the end user that the item is “awaiting reshelving” so that he or she will not think it can already be found in the stacks (on the shelf).</a:t>
            </a:r>
          </a:p>
          <a:p>
            <a:r>
              <a:rPr lang="en-US" sz="2000" dirty="0"/>
              <a:t>We want to set a period of time to indicate when it is expected to be reshelved.</a:t>
            </a:r>
          </a:p>
          <a:p>
            <a:r>
              <a:rPr lang="en-US" sz="2000" dirty="0"/>
              <a:t>We will do this by setting the “Time to reshelve”.</a:t>
            </a:r>
          </a:p>
          <a:p>
            <a:r>
              <a:rPr lang="en-US" sz="2000" dirty="0"/>
              <a:t>This can be set at the Library or Circulation Desk level.  </a:t>
            </a:r>
          </a:p>
          <a:p>
            <a:r>
              <a:rPr lang="en-US" sz="2000" dirty="0"/>
              <a:t>The Circulation Desk takes precedence over the Library, thus the Library may have two Circulation Desks each with different reshelving times.</a:t>
            </a:r>
          </a:p>
          <a:p>
            <a:r>
              <a:rPr lang="en-US" sz="2000" dirty="0"/>
              <a:t>In the example here we will set the parameter on the library level.</a:t>
            </a:r>
          </a:p>
          <a:p>
            <a:pPr marL="457200" indent="-457200">
              <a:buFont typeface="+mj-lt"/>
              <a:buAutoNum type="arabicPeriod"/>
            </a:pPr>
            <a:endParaRPr lang="en-US" sz="2000" dirty="0"/>
          </a:p>
        </p:txBody>
      </p:sp>
    </p:spTree>
    <p:extLst>
      <p:ext uri="{BB962C8B-B14F-4D97-AF65-F5344CB8AC3E}">
        <p14:creationId xmlns:p14="http://schemas.microsoft.com/office/powerpoint/2010/main" val="2420454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7DAFEFD-F58C-4E4C-8D80-23A159C760E9}"/>
              </a:ext>
            </a:extLst>
          </p:cNvPr>
          <p:cNvPicPr>
            <a:picLocks noChangeAspect="1"/>
          </p:cNvPicPr>
          <p:nvPr/>
        </p:nvPicPr>
        <p:blipFill>
          <a:blip r:embed="rId2"/>
          <a:stretch>
            <a:fillRect/>
          </a:stretch>
        </p:blipFill>
        <p:spPr>
          <a:xfrm>
            <a:off x="2796729" y="1928627"/>
            <a:ext cx="3287438" cy="278983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the Reshelving Period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The reshelving period is configured at Fulfillment &gt; Library Management &gt; Library Details </a:t>
            </a:r>
          </a:p>
          <a:p>
            <a:pPr marL="457200" indent="-457200">
              <a:buFont typeface="+mj-lt"/>
              <a:buAutoNum type="arabicPeriod"/>
            </a:pPr>
            <a:endParaRPr lang="en-US" dirty="0"/>
          </a:p>
        </p:txBody>
      </p:sp>
      <p:sp>
        <p:nvSpPr>
          <p:cNvPr id="4" name="Rectangle 3">
            <a:extLst>
              <a:ext uri="{FF2B5EF4-FFF2-40B4-BE49-F238E27FC236}">
                <a16:creationId xmlns:a16="http://schemas.microsoft.com/office/drawing/2014/main" id="{8FA50DCC-4923-460C-BEF2-238FDF034B68}"/>
              </a:ext>
            </a:extLst>
          </p:cNvPr>
          <p:cNvSpPr/>
          <p:nvPr/>
        </p:nvSpPr>
        <p:spPr>
          <a:xfrm>
            <a:off x="4540123" y="3064747"/>
            <a:ext cx="1111997" cy="2990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F99863-166A-473B-B0F5-29FFC102EEBA}"/>
              </a:ext>
            </a:extLst>
          </p:cNvPr>
          <p:cNvSpPr/>
          <p:nvPr/>
        </p:nvSpPr>
        <p:spPr>
          <a:xfrm>
            <a:off x="2811932" y="2283718"/>
            <a:ext cx="1728192" cy="3600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7A8DA93-EA9F-4E13-9059-BA3A1236AC4D}"/>
              </a:ext>
            </a:extLst>
          </p:cNvPr>
          <p:cNvSpPr txBox="1"/>
          <p:nvPr/>
        </p:nvSpPr>
        <p:spPr>
          <a:xfrm>
            <a:off x="507675" y="3139103"/>
            <a:ext cx="2160240" cy="584775"/>
          </a:xfrm>
          <a:prstGeom prst="rect">
            <a:avLst/>
          </a:prstGeom>
          <a:noFill/>
          <a:ln>
            <a:solidFill>
              <a:schemeClr val="accent1"/>
            </a:solidFill>
          </a:ln>
        </p:spPr>
        <p:txBody>
          <a:bodyPr wrap="square" rtlCol="0">
            <a:spAutoFit/>
          </a:bodyPr>
          <a:lstStyle/>
          <a:p>
            <a:r>
              <a:rPr lang="en-US" sz="1600" dirty="0"/>
              <a:t>Configure on the level of the library</a:t>
            </a:r>
          </a:p>
        </p:txBody>
      </p:sp>
      <p:cxnSp>
        <p:nvCxnSpPr>
          <p:cNvPr id="11" name="Straight Connector 10">
            <a:extLst>
              <a:ext uri="{FF2B5EF4-FFF2-40B4-BE49-F238E27FC236}">
                <a16:creationId xmlns:a16="http://schemas.microsoft.com/office/drawing/2014/main" id="{7A9AD018-32C4-4269-8627-A27E0BF33C8C}"/>
              </a:ext>
            </a:extLst>
          </p:cNvPr>
          <p:cNvCxnSpPr>
            <a:cxnSpLocks/>
          </p:cNvCxnSpPr>
          <p:nvPr/>
        </p:nvCxnSpPr>
        <p:spPr>
          <a:xfrm flipV="1">
            <a:off x="1587795" y="2479646"/>
            <a:ext cx="0" cy="648072"/>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AD64D2-E8A1-4EA5-8FE9-7B5B36973BD4}"/>
              </a:ext>
            </a:extLst>
          </p:cNvPr>
          <p:cNvCxnSpPr>
            <a:cxnSpLocks/>
          </p:cNvCxnSpPr>
          <p:nvPr/>
        </p:nvCxnSpPr>
        <p:spPr>
          <a:xfrm>
            <a:off x="1587795" y="2481317"/>
            <a:ext cx="1224136" cy="0"/>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23DCA54-27FF-4717-BE7D-D1EC124D2AA3}"/>
              </a:ext>
            </a:extLst>
          </p:cNvPr>
          <p:cNvSpPr txBox="1"/>
          <p:nvPr/>
        </p:nvSpPr>
        <p:spPr>
          <a:xfrm>
            <a:off x="6660232" y="2295103"/>
            <a:ext cx="2160240" cy="830997"/>
          </a:xfrm>
          <a:prstGeom prst="rect">
            <a:avLst/>
          </a:prstGeom>
          <a:noFill/>
          <a:ln>
            <a:solidFill>
              <a:schemeClr val="accent1"/>
            </a:solidFill>
          </a:ln>
        </p:spPr>
        <p:txBody>
          <a:bodyPr wrap="square" rtlCol="0">
            <a:spAutoFit/>
          </a:bodyPr>
          <a:lstStyle/>
          <a:p>
            <a:r>
              <a:rPr lang="en-US" sz="1600" dirty="0"/>
              <a:t>Here we could set it on the level of the circulation desk</a:t>
            </a:r>
          </a:p>
        </p:txBody>
      </p:sp>
      <p:cxnSp>
        <p:nvCxnSpPr>
          <p:cNvPr id="15" name="Straight Connector 14">
            <a:extLst>
              <a:ext uri="{FF2B5EF4-FFF2-40B4-BE49-F238E27FC236}">
                <a16:creationId xmlns:a16="http://schemas.microsoft.com/office/drawing/2014/main" id="{E38F745E-483C-43D7-8525-75552654855D}"/>
              </a:ext>
            </a:extLst>
          </p:cNvPr>
          <p:cNvCxnSpPr>
            <a:cxnSpLocks/>
          </p:cNvCxnSpPr>
          <p:nvPr/>
        </p:nvCxnSpPr>
        <p:spPr>
          <a:xfrm flipV="1">
            <a:off x="7596336" y="3126100"/>
            <a:ext cx="0" cy="813802"/>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3F15410-0625-4BAC-88BB-38FF710A2DEE}"/>
              </a:ext>
            </a:extLst>
          </p:cNvPr>
          <p:cNvCxnSpPr>
            <a:cxnSpLocks/>
          </p:cNvCxnSpPr>
          <p:nvPr/>
        </p:nvCxnSpPr>
        <p:spPr>
          <a:xfrm flipH="1">
            <a:off x="5652120" y="3938231"/>
            <a:ext cx="1944216" cy="0"/>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365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82F61F-29B2-4410-8FA5-9BE1C138A74C}"/>
              </a:ext>
            </a:extLst>
          </p:cNvPr>
          <p:cNvPicPr>
            <a:picLocks noChangeAspect="1"/>
          </p:cNvPicPr>
          <p:nvPr/>
        </p:nvPicPr>
        <p:blipFill>
          <a:blip r:embed="rId2"/>
          <a:stretch>
            <a:fillRect/>
          </a:stretch>
        </p:blipFill>
        <p:spPr>
          <a:xfrm>
            <a:off x="1781175" y="619805"/>
            <a:ext cx="5581650" cy="41624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508104" y="2427734"/>
            <a:ext cx="3168352" cy="991340"/>
          </a:xfrm>
          <a:solidFill>
            <a:schemeClr val="bg1"/>
          </a:solidFill>
          <a:ln>
            <a:solidFill>
              <a:schemeClr val="accent1"/>
            </a:solidFill>
          </a:ln>
        </p:spPr>
        <p:txBody>
          <a:bodyPr>
            <a:noAutofit/>
          </a:bodyPr>
          <a:lstStyle/>
          <a:p>
            <a:pPr marL="0" indent="0">
              <a:buNone/>
            </a:pPr>
            <a:r>
              <a:rPr lang="en-US" sz="1800" dirty="0"/>
              <a:t>Fill in the “Time to reshelve (hours)” as desired.  240 hours will be for example 10 days.</a:t>
            </a:r>
          </a:p>
          <a:p>
            <a:pPr marL="0" indent="0">
              <a:buNone/>
            </a:pPr>
            <a:endParaRPr lang="en-US" sz="1800" dirty="0"/>
          </a:p>
        </p:txBody>
      </p:sp>
      <p:sp>
        <p:nvSpPr>
          <p:cNvPr id="10" name="Title 4">
            <a:extLst>
              <a:ext uri="{FF2B5EF4-FFF2-40B4-BE49-F238E27FC236}">
                <a16:creationId xmlns:a16="http://schemas.microsoft.com/office/drawing/2014/main" id="{6BE1F494-59D9-4706-8791-7E5C7BD95B3E}"/>
              </a:ext>
            </a:extLst>
          </p:cNvPr>
          <p:cNvSpPr>
            <a:spLocks noGrp="1"/>
          </p:cNvSpPr>
          <p:nvPr>
            <p:ph type="title"/>
          </p:nvPr>
        </p:nvSpPr>
        <p:spPr>
          <a:xfrm>
            <a:off x="251520" y="70415"/>
            <a:ext cx="8856984" cy="576064"/>
          </a:xfrm>
        </p:spPr>
        <p:txBody>
          <a:bodyPr>
            <a:noAutofit/>
          </a:bodyPr>
          <a:lstStyle/>
          <a:p>
            <a:r>
              <a:rPr lang="en-US" dirty="0"/>
              <a:t>Configuring the Reshelving Period</a:t>
            </a:r>
          </a:p>
        </p:txBody>
      </p:sp>
      <p:sp>
        <p:nvSpPr>
          <p:cNvPr id="5" name="Rectangle 4">
            <a:extLst>
              <a:ext uri="{FF2B5EF4-FFF2-40B4-BE49-F238E27FC236}">
                <a16:creationId xmlns:a16="http://schemas.microsoft.com/office/drawing/2014/main" id="{89394CA7-EC73-407F-A20C-B3B417E559C9}"/>
              </a:ext>
            </a:extLst>
          </p:cNvPr>
          <p:cNvSpPr/>
          <p:nvPr/>
        </p:nvSpPr>
        <p:spPr>
          <a:xfrm>
            <a:off x="1781175" y="646479"/>
            <a:ext cx="846609" cy="4131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3A79080-0463-4FE9-8DE1-55AF15273999}"/>
              </a:ext>
            </a:extLst>
          </p:cNvPr>
          <p:cNvSpPr/>
          <p:nvPr/>
        </p:nvSpPr>
        <p:spPr>
          <a:xfrm>
            <a:off x="2021576" y="1366559"/>
            <a:ext cx="2376264" cy="4131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F6CB742-C823-4384-ACF1-0CFBB920E216}"/>
              </a:ext>
            </a:extLst>
          </p:cNvPr>
          <p:cNvCxnSpPr>
            <a:cxnSpLocks/>
          </p:cNvCxnSpPr>
          <p:nvPr/>
        </p:nvCxnSpPr>
        <p:spPr>
          <a:xfrm flipV="1">
            <a:off x="5813892" y="3419074"/>
            <a:ext cx="0" cy="1170571"/>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5E48D7B-5EA7-4C72-B4E0-210FA8E7D7DD}"/>
              </a:ext>
            </a:extLst>
          </p:cNvPr>
          <p:cNvCxnSpPr>
            <a:cxnSpLocks/>
          </p:cNvCxnSpPr>
          <p:nvPr/>
        </p:nvCxnSpPr>
        <p:spPr>
          <a:xfrm flipH="1">
            <a:off x="3869676" y="4587974"/>
            <a:ext cx="1944216" cy="0"/>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565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pPr algn="ctr"/>
            <a:r>
              <a:rPr lang="en-US" dirty="0"/>
              <a:t>Example after the configuration</a:t>
            </a:r>
            <a:endParaRPr lang="en-US" sz="2600" dirty="0"/>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Tree>
    <p:extLst>
      <p:ext uri="{BB962C8B-B14F-4D97-AF65-F5344CB8AC3E}">
        <p14:creationId xmlns:p14="http://schemas.microsoft.com/office/powerpoint/2010/main" val="432156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Example after the configuration</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107504" y="654097"/>
            <a:ext cx="9001000" cy="4005885"/>
          </a:xfrm>
        </p:spPr>
        <p:txBody>
          <a:bodyPr>
            <a:normAutofit/>
          </a:bodyPr>
          <a:lstStyle/>
          <a:p>
            <a:r>
              <a:rPr lang="en-US" dirty="0"/>
              <a:t>Again we loan “Social inclusion and higher education” to Alicia Chen</a:t>
            </a:r>
          </a:p>
          <a:p>
            <a:endParaRPr lang="en-US" dirty="0"/>
          </a:p>
        </p:txBody>
      </p:sp>
      <p:pic>
        <p:nvPicPr>
          <p:cNvPr id="3" name="Picture 2">
            <a:extLst>
              <a:ext uri="{FF2B5EF4-FFF2-40B4-BE49-F238E27FC236}">
                <a16:creationId xmlns:a16="http://schemas.microsoft.com/office/drawing/2014/main" id="{1866BC0A-35E3-4DC8-9BA5-D8BB7EA99125}"/>
              </a:ext>
            </a:extLst>
          </p:cNvPr>
          <p:cNvPicPr>
            <a:picLocks noChangeAspect="1"/>
          </p:cNvPicPr>
          <p:nvPr/>
        </p:nvPicPr>
        <p:blipFill>
          <a:blip r:embed="rId2"/>
          <a:stretch>
            <a:fillRect/>
          </a:stretch>
        </p:blipFill>
        <p:spPr>
          <a:xfrm>
            <a:off x="577904" y="1333613"/>
            <a:ext cx="7956376" cy="3402397"/>
          </a:xfrm>
          <a:prstGeom prst="rect">
            <a:avLst/>
          </a:prstGeom>
          <a:ln>
            <a:solidFill>
              <a:schemeClr val="accent1"/>
            </a:solidFill>
          </a:ln>
        </p:spPr>
      </p:pic>
      <p:sp>
        <p:nvSpPr>
          <p:cNvPr id="6" name="Rectangle 5">
            <a:extLst>
              <a:ext uri="{FF2B5EF4-FFF2-40B4-BE49-F238E27FC236}">
                <a16:creationId xmlns:a16="http://schemas.microsoft.com/office/drawing/2014/main" id="{02C2DC04-A6B7-4E3E-BBBA-E1775134862E}"/>
              </a:ext>
            </a:extLst>
          </p:cNvPr>
          <p:cNvSpPr/>
          <p:nvPr/>
        </p:nvSpPr>
        <p:spPr>
          <a:xfrm>
            <a:off x="467544" y="4443958"/>
            <a:ext cx="8066736" cy="362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F06DD7-0D35-4543-A956-5D46608C1137}"/>
              </a:ext>
            </a:extLst>
          </p:cNvPr>
          <p:cNvSpPr/>
          <p:nvPr/>
        </p:nvSpPr>
        <p:spPr>
          <a:xfrm>
            <a:off x="827584" y="2526310"/>
            <a:ext cx="561164" cy="362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79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E97432-CB3D-45DC-A159-C2BE5F981F42}"/>
              </a:ext>
            </a:extLst>
          </p:cNvPr>
          <p:cNvPicPr>
            <a:picLocks noChangeAspect="1"/>
          </p:cNvPicPr>
          <p:nvPr/>
        </p:nvPicPr>
        <p:blipFill>
          <a:blip r:embed="rId2"/>
          <a:stretch>
            <a:fillRect/>
          </a:stretch>
        </p:blipFill>
        <p:spPr>
          <a:xfrm>
            <a:off x="2185987" y="1976437"/>
            <a:ext cx="4772025" cy="11906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Example after the configuration</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107504" y="654097"/>
            <a:ext cx="8856984" cy="3789861"/>
          </a:xfrm>
        </p:spPr>
        <p:txBody>
          <a:bodyPr>
            <a:noAutofit/>
          </a:bodyPr>
          <a:lstStyle/>
          <a:p>
            <a:r>
              <a:rPr lang="en-US" sz="2200" dirty="0"/>
              <a:t>Again we return it, this time on May 30, 2020 at 06:55 AM</a:t>
            </a:r>
          </a:p>
        </p:txBody>
      </p:sp>
    </p:spTree>
    <p:extLst>
      <p:ext uri="{BB962C8B-B14F-4D97-AF65-F5344CB8AC3E}">
        <p14:creationId xmlns:p14="http://schemas.microsoft.com/office/powerpoint/2010/main" val="4812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995936" y="627535"/>
            <a:ext cx="4968552" cy="3888431"/>
          </a:xfrm>
        </p:spPr>
        <p:txBody>
          <a:bodyPr>
            <a:normAutofit/>
          </a:bodyPr>
          <a:lstStyle/>
          <a:p>
            <a:r>
              <a:rPr lang="en-US" sz="2000" dirty="0"/>
              <a:t>Introduction</a:t>
            </a:r>
          </a:p>
          <a:p>
            <a:r>
              <a:rPr lang="en-US" sz="2000" dirty="0"/>
              <a:t>Example before the configuration</a:t>
            </a:r>
          </a:p>
          <a:p>
            <a:r>
              <a:rPr lang="en-US" sz="2000" dirty="0"/>
              <a:t>Configuring the Reshelving Period</a:t>
            </a:r>
          </a:p>
          <a:p>
            <a:r>
              <a:rPr lang="en-US" sz="2000" dirty="0"/>
              <a:t>Example after the configuration</a:t>
            </a:r>
          </a:p>
          <a:p>
            <a:r>
              <a:rPr lang="en-US" sz="2000" dirty="0"/>
              <a:t>Another example</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F0B55B-6DCB-4317-BAAD-95B21017FF20}"/>
              </a:ext>
            </a:extLst>
          </p:cNvPr>
          <p:cNvPicPr>
            <a:picLocks noChangeAspect="1"/>
          </p:cNvPicPr>
          <p:nvPr/>
        </p:nvPicPr>
        <p:blipFill>
          <a:blip r:embed="rId2"/>
          <a:stretch>
            <a:fillRect/>
          </a:stretch>
        </p:blipFill>
        <p:spPr>
          <a:xfrm>
            <a:off x="0" y="1624323"/>
            <a:ext cx="9144000" cy="253160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Example after the configuration</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107504" y="654097"/>
            <a:ext cx="8856984" cy="3789861"/>
          </a:xfrm>
        </p:spPr>
        <p:txBody>
          <a:bodyPr>
            <a:noAutofit/>
          </a:bodyPr>
          <a:lstStyle/>
          <a:p>
            <a:r>
              <a:rPr lang="en-US" sz="2200" dirty="0"/>
              <a:t>In Alma the item is “awaiting reshelving” until May 10 (today is April 30, so May 10 is in ten days, or 240 hours)</a:t>
            </a:r>
          </a:p>
        </p:txBody>
      </p:sp>
      <p:sp>
        <p:nvSpPr>
          <p:cNvPr id="6" name="Rectangle 5">
            <a:extLst>
              <a:ext uri="{FF2B5EF4-FFF2-40B4-BE49-F238E27FC236}">
                <a16:creationId xmlns:a16="http://schemas.microsoft.com/office/drawing/2014/main" id="{1960AFCC-089C-4FA0-9A93-8FC6D26125C0}"/>
              </a:ext>
            </a:extLst>
          </p:cNvPr>
          <p:cNvSpPr/>
          <p:nvPr/>
        </p:nvSpPr>
        <p:spPr>
          <a:xfrm>
            <a:off x="4302216" y="2427734"/>
            <a:ext cx="170994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321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B26D9B-DF5B-4163-98ED-EA4E69B51123}"/>
              </a:ext>
            </a:extLst>
          </p:cNvPr>
          <p:cNvPicPr>
            <a:picLocks noChangeAspect="1"/>
          </p:cNvPicPr>
          <p:nvPr/>
        </p:nvPicPr>
        <p:blipFill>
          <a:blip r:embed="rId2"/>
          <a:stretch>
            <a:fillRect/>
          </a:stretch>
        </p:blipFill>
        <p:spPr>
          <a:xfrm>
            <a:off x="1543050" y="1666875"/>
            <a:ext cx="6057900" cy="18097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Example after the configuration</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107504" y="654097"/>
            <a:ext cx="8856984" cy="3789861"/>
          </a:xfrm>
        </p:spPr>
        <p:txBody>
          <a:bodyPr>
            <a:noAutofit/>
          </a:bodyPr>
          <a:lstStyle/>
          <a:p>
            <a:r>
              <a:rPr lang="en-US" sz="2200" dirty="0"/>
              <a:t>In Primo also the item is “awaiting reshelving” until May 10</a:t>
            </a:r>
          </a:p>
        </p:txBody>
      </p:sp>
      <p:sp>
        <p:nvSpPr>
          <p:cNvPr id="6" name="Rectangle 5">
            <a:extLst>
              <a:ext uri="{FF2B5EF4-FFF2-40B4-BE49-F238E27FC236}">
                <a16:creationId xmlns:a16="http://schemas.microsoft.com/office/drawing/2014/main" id="{1960AFCC-089C-4FA0-9A93-8FC6D26125C0}"/>
              </a:ext>
            </a:extLst>
          </p:cNvPr>
          <p:cNvSpPr/>
          <p:nvPr/>
        </p:nvSpPr>
        <p:spPr>
          <a:xfrm>
            <a:off x="3738048" y="2727486"/>
            <a:ext cx="290208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F9C10BF-96C2-4C99-B2BF-F85250B276C7}"/>
              </a:ext>
            </a:extLst>
          </p:cNvPr>
          <p:cNvSpPr/>
          <p:nvPr/>
        </p:nvSpPr>
        <p:spPr>
          <a:xfrm>
            <a:off x="2699792" y="2067694"/>
            <a:ext cx="290208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469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pPr algn="ctr"/>
            <a:r>
              <a:rPr lang="en-US" sz="2600" dirty="0"/>
              <a:t>Another example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Tree>
    <p:extLst>
      <p:ext uri="{BB962C8B-B14F-4D97-AF65-F5344CB8AC3E}">
        <p14:creationId xmlns:p14="http://schemas.microsoft.com/office/powerpoint/2010/main" val="3598295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0DFAA-4950-4C5A-897C-7968CE2B0D8C}"/>
              </a:ext>
            </a:extLst>
          </p:cNvPr>
          <p:cNvPicPr>
            <a:picLocks noChangeAspect="1"/>
          </p:cNvPicPr>
          <p:nvPr/>
        </p:nvPicPr>
        <p:blipFill>
          <a:blip r:embed="rId2"/>
          <a:stretch>
            <a:fillRect/>
          </a:stretch>
        </p:blipFill>
        <p:spPr>
          <a:xfrm>
            <a:off x="2143824" y="1123215"/>
            <a:ext cx="4812382" cy="364294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Another example</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This time we will make the reshelving time 2.5 hours</a:t>
            </a:r>
          </a:p>
        </p:txBody>
      </p:sp>
      <p:sp>
        <p:nvSpPr>
          <p:cNvPr id="4" name="Rectangle 3">
            <a:extLst>
              <a:ext uri="{FF2B5EF4-FFF2-40B4-BE49-F238E27FC236}">
                <a16:creationId xmlns:a16="http://schemas.microsoft.com/office/drawing/2014/main" id="{C4CE6A77-28D4-4BCF-9ED9-A828E740ADA0}"/>
              </a:ext>
            </a:extLst>
          </p:cNvPr>
          <p:cNvSpPr/>
          <p:nvPr/>
        </p:nvSpPr>
        <p:spPr>
          <a:xfrm>
            <a:off x="2267744" y="4443958"/>
            <a:ext cx="2034473" cy="3221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057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4F6321-416A-41A6-9A32-833CC828CC97}"/>
              </a:ext>
            </a:extLst>
          </p:cNvPr>
          <p:cNvPicPr>
            <a:picLocks noChangeAspect="1"/>
          </p:cNvPicPr>
          <p:nvPr/>
        </p:nvPicPr>
        <p:blipFill>
          <a:blip r:embed="rId2"/>
          <a:stretch>
            <a:fillRect/>
          </a:stretch>
        </p:blipFill>
        <p:spPr>
          <a:xfrm>
            <a:off x="271616" y="1265345"/>
            <a:ext cx="8568952" cy="3541088"/>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Another example</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The title “Social inclusion and higher education” is again on loan</a:t>
            </a:r>
          </a:p>
        </p:txBody>
      </p:sp>
      <p:sp>
        <p:nvSpPr>
          <p:cNvPr id="10" name="Rectangle 9">
            <a:extLst>
              <a:ext uri="{FF2B5EF4-FFF2-40B4-BE49-F238E27FC236}">
                <a16:creationId xmlns:a16="http://schemas.microsoft.com/office/drawing/2014/main" id="{2978BA38-36A3-47E1-89CE-D704115C0B83}"/>
              </a:ext>
            </a:extLst>
          </p:cNvPr>
          <p:cNvSpPr/>
          <p:nvPr/>
        </p:nvSpPr>
        <p:spPr>
          <a:xfrm>
            <a:off x="467544" y="4443958"/>
            <a:ext cx="8280920" cy="362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CFE43C2-BBF0-4208-A263-8C15873DD44B}"/>
              </a:ext>
            </a:extLst>
          </p:cNvPr>
          <p:cNvSpPr/>
          <p:nvPr/>
        </p:nvSpPr>
        <p:spPr>
          <a:xfrm>
            <a:off x="601512" y="2467926"/>
            <a:ext cx="576064" cy="362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404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Another example</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The item is returned, this time on May 30, 2020 at 07:08  </a:t>
            </a:r>
          </a:p>
        </p:txBody>
      </p:sp>
      <p:pic>
        <p:nvPicPr>
          <p:cNvPr id="3" name="Picture 2">
            <a:extLst>
              <a:ext uri="{FF2B5EF4-FFF2-40B4-BE49-F238E27FC236}">
                <a16:creationId xmlns:a16="http://schemas.microsoft.com/office/drawing/2014/main" id="{7F574848-9CAA-4D0F-8C43-BC17D8DA79D0}"/>
              </a:ext>
            </a:extLst>
          </p:cNvPr>
          <p:cNvPicPr>
            <a:picLocks noChangeAspect="1"/>
          </p:cNvPicPr>
          <p:nvPr/>
        </p:nvPicPr>
        <p:blipFill>
          <a:blip r:embed="rId2"/>
          <a:stretch>
            <a:fillRect/>
          </a:stretch>
        </p:blipFill>
        <p:spPr>
          <a:xfrm>
            <a:off x="2133600" y="1990725"/>
            <a:ext cx="4876800" cy="1162050"/>
          </a:xfrm>
          <a:prstGeom prst="rect">
            <a:avLst/>
          </a:prstGeom>
          <a:ln>
            <a:solidFill>
              <a:schemeClr val="accent1"/>
            </a:solidFill>
          </a:ln>
        </p:spPr>
      </p:pic>
    </p:spTree>
    <p:extLst>
      <p:ext uri="{BB962C8B-B14F-4D97-AF65-F5344CB8AC3E}">
        <p14:creationId xmlns:p14="http://schemas.microsoft.com/office/powerpoint/2010/main" val="905213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5C0651-B036-4122-84DD-F67B1C915B2B}"/>
              </a:ext>
            </a:extLst>
          </p:cNvPr>
          <p:cNvPicPr>
            <a:picLocks noChangeAspect="1"/>
          </p:cNvPicPr>
          <p:nvPr/>
        </p:nvPicPr>
        <p:blipFill>
          <a:blip r:embed="rId2"/>
          <a:stretch>
            <a:fillRect/>
          </a:stretch>
        </p:blipFill>
        <p:spPr>
          <a:xfrm>
            <a:off x="0" y="1677438"/>
            <a:ext cx="9144000" cy="255049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Another example</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107504" y="654097"/>
            <a:ext cx="8856984" cy="3789861"/>
          </a:xfrm>
        </p:spPr>
        <p:txBody>
          <a:bodyPr>
            <a:noAutofit/>
          </a:bodyPr>
          <a:lstStyle/>
          <a:p>
            <a:r>
              <a:rPr lang="en-US" sz="2200" dirty="0"/>
              <a:t>In Alma the item is “awaiting reshelving” until April 30 at 09:38 AM (which is 2.5 hours later than the return date of April 30 at 07:08 AM)</a:t>
            </a:r>
          </a:p>
        </p:txBody>
      </p:sp>
      <p:sp>
        <p:nvSpPr>
          <p:cNvPr id="6" name="Rectangle 5">
            <a:extLst>
              <a:ext uri="{FF2B5EF4-FFF2-40B4-BE49-F238E27FC236}">
                <a16:creationId xmlns:a16="http://schemas.microsoft.com/office/drawing/2014/main" id="{1960AFCC-089C-4FA0-9A93-8FC6D26125C0}"/>
              </a:ext>
            </a:extLst>
          </p:cNvPr>
          <p:cNvSpPr/>
          <p:nvPr/>
        </p:nvSpPr>
        <p:spPr>
          <a:xfrm>
            <a:off x="4302216" y="2427734"/>
            <a:ext cx="170994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333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C98E22-5D6D-42A2-AF8B-AFE1428EB7C2}"/>
              </a:ext>
            </a:extLst>
          </p:cNvPr>
          <p:cNvPicPr>
            <a:picLocks noChangeAspect="1"/>
          </p:cNvPicPr>
          <p:nvPr/>
        </p:nvPicPr>
        <p:blipFill>
          <a:blip r:embed="rId2"/>
          <a:stretch>
            <a:fillRect/>
          </a:stretch>
        </p:blipFill>
        <p:spPr>
          <a:xfrm>
            <a:off x="1466850" y="1743075"/>
            <a:ext cx="6210300" cy="16573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Another example</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107504" y="654097"/>
            <a:ext cx="8856984" cy="3789861"/>
          </a:xfrm>
        </p:spPr>
        <p:txBody>
          <a:bodyPr>
            <a:noAutofit/>
          </a:bodyPr>
          <a:lstStyle/>
          <a:p>
            <a:r>
              <a:rPr lang="en-US" sz="2200" dirty="0"/>
              <a:t>In Primo the item is also “awaiting reshelving” until April 30 at 09:38 AM</a:t>
            </a:r>
          </a:p>
        </p:txBody>
      </p:sp>
      <p:sp>
        <p:nvSpPr>
          <p:cNvPr id="6" name="Rectangle 5">
            <a:extLst>
              <a:ext uri="{FF2B5EF4-FFF2-40B4-BE49-F238E27FC236}">
                <a16:creationId xmlns:a16="http://schemas.microsoft.com/office/drawing/2014/main" id="{1960AFCC-089C-4FA0-9A93-8FC6D26125C0}"/>
              </a:ext>
            </a:extLst>
          </p:cNvPr>
          <p:cNvSpPr/>
          <p:nvPr/>
        </p:nvSpPr>
        <p:spPr>
          <a:xfrm>
            <a:off x="3717028" y="2643758"/>
            <a:ext cx="301521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058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FBF229-C599-4A23-B7CB-D49D1A797632}"/>
              </a:ext>
            </a:extLst>
          </p:cNvPr>
          <p:cNvSpPr>
            <a:spLocks noGrp="1"/>
          </p:cNvSpPr>
          <p:nvPr>
            <p:ph type="subTitle" idx="1"/>
          </p:nvPr>
        </p:nvSpPr>
        <p:spPr/>
        <p:txBody>
          <a:bodyPr/>
          <a:lstStyle/>
          <a:p>
            <a:r>
              <a:rPr lang="en-US" dirty="0"/>
              <a:t>xxx@exlibrisgroup.com</a:t>
            </a:r>
          </a:p>
        </p:txBody>
      </p:sp>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Introduction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78704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Typically when an item is returned at the circulation desk it will immediately appear in Alma and Primo search results as “On Shelf”.</a:t>
            </a:r>
          </a:p>
          <a:p>
            <a:r>
              <a:rPr lang="en-US" dirty="0"/>
              <a:t>It is possible however to configure that a certain amount of time must  pass before the item will appear “On Shelf”, and this is in order to allow time for the library to “process” the item (for example put it on a cart and bring it to the shelf and put it back in place).</a:t>
            </a:r>
          </a:p>
          <a:p>
            <a:endParaRPr lang="en-US" dirty="0"/>
          </a:p>
          <a:p>
            <a:endParaRPr lang="en-US" dirty="0"/>
          </a:p>
        </p:txBody>
      </p:sp>
    </p:spTree>
    <p:extLst>
      <p:ext uri="{BB962C8B-B14F-4D97-AF65-F5344CB8AC3E}">
        <p14:creationId xmlns:p14="http://schemas.microsoft.com/office/powerpoint/2010/main" val="161060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This configuration is done via the “Time to reshelve (hours)” parameters</a:t>
            </a:r>
          </a:p>
          <a:p>
            <a:r>
              <a:rPr lang="en-US" dirty="0"/>
              <a:t>This parameter indicates the period of time that the item is considered as available, but shows as being reshelved in Alma and Primo so patrons and librarians know not to search for it on the shelf. </a:t>
            </a:r>
          </a:p>
          <a:p>
            <a:endParaRPr lang="en-US" dirty="0"/>
          </a:p>
          <a:p>
            <a:endParaRPr lang="en-US" dirty="0"/>
          </a:p>
        </p:txBody>
      </p:sp>
    </p:spTree>
    <p:extLst>
      <p:ext uri="{BB962C8B-B14F-4D97-AF65-F5344CB8AC3E}">
        <p14:creationId xmlns:p14="http://schemas.microsoft.com/office/powerpoint/2010/main" val="145367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35496" y="3319778"/>
            <a:ext cx="9108503" cy="1240583"/>
          </a:xfrm>
        </p:spPr>
        <p:txBody>
          <a:bodyPr/>
          <a:lstStyle/>
          <a:p>
            <a:pPr algn="ctr"/>
            <a:r>
              <a:rPr lang="en-US" sz="2600" dirty="0"/>
              <a:t>Example before the configuration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Tree>
    <p:extLst>
      <p:ext uri="{BB962C8B-B14F-4D97-AF65-F5344CB8AC3E}">
        <p14:creationId xmlns:p14="http://schemas.microsoft.com/office/powerpoint/2010/main" val="3441310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Example before the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771550"/>
            <a:ext cx="9001000" cy="3979385"/>
          </a:xfrm>
        </p:spPr>
        <p:txBody>
          <a:bodyPr>
            <a:normAutofit/>
          </a:bodyPr>
          <a:lstStyle/>
          <a:p>
            <a:r>
              <a:rPr lang="en-US" dirty="0"/>
              <a:t>Title “Social inclusion and higher education” is on loan to Alicia Chen</a:t>
            </a:r>
          </a:p>
          <a:p>
            <a:pPr marL="457200" indent="-457200">
              <a:buFont typeface="+mj-lt"/>
              <a:buAutoNum type="arabicPeriod"/>
            </a:pPr>
            <a:endParaRPr lang="en-US" dirty="0"/>
          </a:p>
        </p:txBody>
      </p:sp>
      <p:pic>
        <p:nvPicPr>
          <p:cNvPr id="3" name="Picture 2">
            <a:extLst>
              <a:ext uri="{FF2B5EF4-FFF2-40B4-BE49-F238E27FC236}">
                <a16:creationId xmlns:a16="http://schemas.microsoft.com/office/drawing/2014/main" id="{89D050B2-CA2D-4E2A-B092-AA1538500847}"/>
              </a:ext>
            </a:extLst>
          </p:cNvPr>
          <p:cNvPicPr>
            <a:picLocks noChangeAspect="1"/>
          </p:cNvPicPr>
          <p:nvPr/>
        </p:nvPicPr>
        <p:blipFill>
          <a:blip r:embed="rId2"/>
          <a:stretch>
            <a:fillRect/>
          </a:stretch>
        </p:blipFill>
        <p:spPr>
          <a:xfrm>
            <a:off x="543572" y="1275606"/>
            <a:ext cx="8028384" cy="3387092"/>
          </a:xfrm>
          <a:prstGeom prst="rect">
            <a:avLst/>
          </a:prstGeom>
          <a:ln>
            <a:solidFill>
              <a:schemeClr val="accent1"/>
            </a:solidFill>
          </a:ln>
        </p:spPr>
      </p:pic>
      <p:sp>
        <p:nvSpPr>
          <p:cNvPr id="13" name="Rectangle 12">
            <a:extLst>
              <a:ext uri="{FF2B5EF4-FFF2-40B4-BE49-F238E27FC236}">
                <a16:creationId xmlns:a16="http://schemas.microsoft.com/office/drawing/2014/main" id="{DE2E7569-2DD5-43D1-9033-F130A37CB901}"/>
              </a:ext>
            </a:extLst>
          </p:cNvPr>
          <p:cNvSpPr/>
          <p:nvPr/>
        </p:nvSpPr>
        <p:spPr>
          <a:xfrm>
            <a:off x="603184" y="4331758"/>
            <a:ext cx="7968772" cy="362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B206CA-6E3C-4641-A851-FE479DFFA7BD}"/>
              </a:ext>
            </a:extLst>
          </p:cNvPr>
          <p:cNvSpPr/>
          <p:nvPr/>
        </p:nvSpPr>
        <p:spPr>
          <a:xfrm>
            <a:off x="817536" y="2467926"/>
            <a:ext cx="576064" cy="362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08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Example before the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771550"/>
            <a:ext cx="9001000" cy="3979385"/>
          </a:xfrm>
        </p:spPr>
        <p:txBody>
          <a:bodyPr>
            <a:normAutofit/>
          </a:bodyPr>
          <a:lstStyle/>
          <a:p>
            <a:r>
              <a:rPr lang="en-US" dirty="0"/>
              <a:t>In Alma the item is “not in place”</a:t>
            </a:r>
          </a:p>
          <a:p>
            <a:pPr marL="457200" indent="-457200">
              <a:buFont typeface="+mj-lt"/>
              <a:buAutoNum type="arabicPeriod"/>
            </a:pPr>
            <a:endParaRPr lang="en-US" dirty="0"/>
          </a:p>
        </p:txBody>
      </p:sp>
      <p:pic>
        <p:nvPicPr>
          <p:cNvPr id="4" name="Picture 3">
            <a:extLst>
              <a:ext uri="{FF2B5EF4-FFF2-40B4-BE49-F238E27FC236}">
                <a16:creationId xmlns:a16="http://schemas.microsoft.com/office/drawing/2014/main" id="{2727198E-2D95-403A-A9A5-30EDE3C6959F}"/>
              </a:ext>
            </a:extLst>
          </p:cNvPr>
          <p:cNvPicPr>
            <a:picLocks noChangeAspect="1"/>
          </p:cNvPicPr>
          <p:nvPr/>
        </p:nvPicPr>
        <p:blipFill>
          <a:blip r:embed="rId2"/>
          <a:stretch>
            <a:fillRect/>
          </a:stretch>
        </p:blipFill>
        <p:spPr>
          <a:xfrm>
            <a:off x="0" y="1431835"/>
            <a:ext cx="9144000" cy="2796099"/>
          </a:xfrm>
          <a:prstGeom prst="rect">
            <a:avLst/>
          </a:prstGeom>
          <a:ln>
            <a:solidFill>
              <a:schemeClr val="accent1"/>
            </a:solidFill>
          </a:ln>
        </p:spPr>
      </p:pic>
      <p:sp>
        <p:nvSpPr>
          <p:cNvPr id="7" name="Rectangle 6">
            <a:extLst>
              <a:ext uri="{FF2B5EF4-FFF2-40B4-BE49-F238E27FC236}">
                <a16:creationId xmlns:a16="http://schemas.microsoft.com/office/drawing/2014/main" id="{13C23C43-3B0E-4A2D-BB6B-B62470A86621}"/>
              </a:ext>
            </a:extLst>
          </p:cNvPr>
          <p:cNvSpPr/>
          <p:nvPr/>
        </p:nvSpPr>
        <p:spPr>
          <a:xfrm>
            <a:off x="4302217" y="2271999"/>
            <a:ext cx="1493919"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35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Example before the configuration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57264" y="771550"/>
            <a:ext cx="9001000" cy="3979385"/>
          </a:xfrm>
        </p:spPr>
        <p:txBody>
          <a:bodyPr>
            <a:normAutofit/>
          </a:bodyPr>
          <a:lstStyle/>
          <a:p>
            <a:r>
              <a:rPr lang="en-US" dirty="0"/>
              <a:t>In Primo the item is “on loan until …”</a:t>
            </a:r>
          </a:p>
          <a:p>
            <a:pPr marL="457200" indent="-457200">
              <a:buFont typeface="+mj-lt"/>
              <a:buAutoNum type="arabicPeriod"/>
            </a:pPr>
            <a:endParaRPr lang="en-US" dirty="0"/>
          </a:p>
        </p:txBody>
      </p:sp>
      <p:pic>
        <p:nvPicPr>
          <p:cNvPr id="8" name="Picture 7">
            <a:extLst>
              <a:ext uri="{FF2B5EF4-FFF2-40B4-BE49-F238E27FC236}">
                <a16:creationId xmlns:a16="http://schemas.microsoft.com/office/drawing/2014/main" id="{3F5432D6-68B3-4206-B0FF-824221D35FDF}"/>
              </a:ext>
            </a:extLst>
          </p:cNvPr>
          <p:cNvPicPr>
            <a:picLocks noChangeAspect="1"/>
          </p:cNvPicPr>
          <p:nvPr/>
        </p:nvPicPr>
        <p:blipFill>
          <a:blip r:embed="rId2"/>
          <a:stretch>
            <a:fillRect/>
          </a:stretch>
        </p:blipFill>
        <p:spPr>
          <a:xfrm>
            <a:off x="1433512" y="2499742"/>
            <a:ext cx="6276975" cy="1504950"/>
          </a:xfrm>
          <a:prstGeom prst="rect">
            <a:avLst/>
          </a:prstGeom>
          <a:ln>
            <a:solidFill>
              <a:schemeClr val="accent1"/>
            </a:solidFill>
          </a:ln>
        </p:spPr>
      </p:pic>
      <p:sp>
        <p:nvSpPr>
          <p:cNvPr id="9" name="Rectangle 8">
            <a:extLst>
              <a:ext uri="{FF2B5EF4-FFF2-40B4-BE49-F238E27FC236}">
                <a16:creationId xmlns:a16="http://schemas.microsoft.com/office/drawing/2014/main" id="{D9AC8E84-32B3-4B2A-9487-3CD16E1435D4}"/>
              </a:ext>
            </a:extLst>
          </p:cNvPr>
          <p:cNvSpPr/>
          <p:nvPr/>
        </p:nvSpPr>
        <p:spPr>
          <a:xfrm>
            <a:off x="3131841" y="3356620"/>
            <a:ext cx="100811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897524"/>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headEnd type="none" w="med" len="med"/>
          <a:tailEnd type="arrow"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17042</TotalTime>
  <Words>673</Words>
  <Application>Microsoft Office PowerPoint</Application>
  <PresentationFormat>On-screen Show (16:9)</PresentationFormat>
  <Paragraphs>90</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Ex_Libris_2020</vt:lpstr>
      <vt:lpstr>How to use the Reshelving Period to indicate an awaiting reshelving period to the end user </vt:lpstr>
      <vt:lpstr>PowerPoint Presentation</vt:lpstr>
      <vt:lpstr>Introduction</vt:lpstr>
      <vt:lpstr>Introduction</vt:lpstr>
      <vt:lpstr>Introduction</vt:lpstr>
      <vt:lpstr>Example before the configuration</vt:lpstr>
      <vt:lpstr>Example before the configuration</vt:lpstr>
      <vt:lpstr>Example before the configuration</vt:lpstr>
      <vt:lpstr>Example before the configuration</vt:lpstr>
      <vt:lpstr>Example before the configuration</vt:lpstr>
      <vt:lpstr>Example before the configuration</vt:lpstr>
      <vt:lpstr>Example before the configuration</vt:lpstr>
      <vt:lpstr>Configuring the Reshelving Period</vt:lpstr>
      <vt:lpstr>Configuring the Reshelving Period</vt:lpstr>
      <vt:lpstr>Configuring the Reshelving Period</vt:lpstr>
      <vt:lpstr>Configuring the Reshelving Period</vt:lpstr>
      <vt:lpstr>Example after the configuration</vt:lpstr>
      <vt:lpstr>Example after the configuration</vt:lpstr>
      <vt:lpstr>Example after the configuration</vt:lpstr>
      <vt:lpstr>Example after the configuration</vt:lpstr>
      <vt:lpstr>Example after the configuration</vt:lpstr>
      <vt:lpstr>Another example</vt:lpstr>
      <vt:lpstr>Another example</vt:lpstr>
      <vt:lpstr>Another example</vt:lpstr>
      <vt:lpstr>Another example</vt:lpstr>
      <vt:lpstr>Another example</vt:lpstr>
      <vt:lpstr>Another example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759</cp:revision>
  <dcterms:created xsi:type="dcterms:W3CDTF">2017-01-02T15:10:30Z</dcterms:created>
  <dcterms:modified xsi:type="dcterms:W3CDTF">2020-04-30T05:20:11Z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